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8" r:id="rId2"/>
  </p:sldIdLst>
  <p:sldSz cx="12192000" cy="6858000"/>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02A4"/>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446"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670748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48352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1782020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02419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1000847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703635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698475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32048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2792527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158269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712010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27314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72896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106935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91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173748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060013A-D78D-48E8-A5AC-31BCF8A1AF63}" type="datetimeFigureOut">
              <a:rPr kumimoji="1" lang="ja-JP" altLang="en-US" smtClean="0"/>
              <a:pPr/>
              <a:t>2019/2/7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36228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cstate="print">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060013A-D78D-48E8-A5AC-31BCF8A1AF63}" type="datetimeFigureOut">
              <a:rPr kumimoji="1" lang="ja-JP" altLang="en-US" smtClean="0"/>
              <a:pPr/>
              <a:t>2019/2/7</a:t>
            </a:fld>
            <a:endParaRPr kumimoji="1" lang="ja-JP"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9DC4A63-3C48-491A-890F-3002A21A1A56}" type="slidenum">
              <a:rPr kumimoji="1" lang="ja-JP" altLang="en-US" smtClean="0"/>
              <a:pPr/>
              <a:t>‹#›</a:t>
            </a:fld>
            <a:endParaRPr kumimoji="1" lang="ja-JP" altLang="en-US"/>
          </a:p>
        </p:txBody>
      </p:sp>
    </p:spTree>
    <p:extLst>
      <p:ext uri="{BB962C8B-B14F-4D97-AF65-F5344CB8AC3E}">
        <p14:creationId xmlns:p14="http://schemas.microsoft.com/office/powerpoint/2010/main" val="39475551"/>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 id="2147483914" r:id="rId14"/>
    <p:sldLayoutId id="2147483915" r:id="rId15"/>
    <p:sldLayoutId id="2147483916" r:id="rId16"/>
    <p:sldLayoutId id="2147483917" r:id="rId17"/>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19098105"/>
              </p:ext>
            </p:extLst>
          </p:nvPr>
        </p:nvGraphicFramePr>
        <p:xfrm>
          <a:off x="0" y="116610"/>
          <a:ext cx="11958918" cy="942733"/>
        </p:xfrm>
        <a:graphic>
          <a:graphicData uri="http://schemas.openxmlformats.org/drawingml/2006/table">
            <a:tbl>
              <a:tblPr/>
              <a:tblGrid>
                <a:gridCol w="11958918"/>
              </a:tblGrid>
              <a:tr h="942733">
                <a:tc>
                  <a:txBody>
                    <a:bodyPr/>
                    <a:lstStyle/>
                    <a:p>
                      <a:pPr algn="ctr" fontAlgn="ctr"/>
                      <a:r>
                        <a:rPr lang="ja-JP" altLang="en-US" sz="4800" b="1" i="0" u="none" strike="noStrike" dirty="0">
                          <a:solidFill>
                            <a:srgbClr val="002060"/>
                          </a:solidFill>
                          <a:effectLst/>
                          <a:latin typeface="ＭＳ Ｐゴシック"/>
                        </a:rPr>
                        <a:t>　</a:t>
                      </a:r>
                      <a:endParaRPr lang="ja-JP" altLang="en-US" sz="800" b="0" i="0" u="none" strike="noStrike" dirty="0">
                        <a:solidFill>
                          <a:srgbClr val="FE02A4"/>
                        </a:solidFill>
                        <a:effectLst/>
                        <a:latin typeface="ＭＳ Ｐゴシック"/>
                      </a:endParaRPr>
                    </a:p>
                  </a:txBody>
                  <a:tcPr marL="0" marR="0" marT="0" marB="0" anchor="b">
                    <a:lnL>
                      <a:noFill/>
                    </a:lnL>
                    <a:lnR>
                      <a:noFill/>
                    </a:lnR>
                    <a:lnT>
                      <a:noFill/>
                    </a:lnT>
                    <a:lnB>
                      <a:noFill/>
                    </a:lnB>
                  </a:tcPr>
                </a:tc>
              </a:tr>
            </a:tbl>
          </a:graphicData>
        </a:graphic>
      </p:graphicFrame>
      <p:pic>
        <p:nvPicPr>
          <p:cNvPr id="5" name="図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234" y="161373"/>
            <a:ext cx="904978" cy="789195"/>
          </a:xfrm>
          <a:prstGeom prst="rect">
            <a:avLst/>
          </a:prstGeom>
          <a:noFill/>
          <a:extLst>
            <a:ext uri="{909E8E84-426E-40dd-AFC4-6F175D3DCCD1}">
              <a14:hiddenFill xmlns="" xmlns:a14="http://schemas.microsoft.com/office/drawing/2010/main">
                <a:solidFill>
                  <a:srgbClr val="FFFFFF"/>
                </a:solidFill>
              </a14:hiddenFill>
            </a:ext>
          </a:extLst>
        </p:spPr>
      </p:pic>
      <p:graphicFrame>
        <p:nvGraphicFramePr>
          <p:cNvPr id="4" name="表 3"/>
          <p:cNvGraphicFramePr>
            <a:graphicFrameLocks noGrp="1"/>
          </p:cNvGraphicFramePr>
          <p:nvPr>
            <p:extLst>
              <p:ext uri="{D42A27DB-BD31-4B8C-83A1-F6EECF244321}">
                <p14:modId xmlns:p14="http://schemas.microsoft.com/office/powerpoint/2010/main" val="4281863337"/>
              </p:ext>
            </p:extLst>
          </p:nvPr>
        </p:nvGraphicFramePr>
        <p:xfrm>
          <a:off x="104180" y="855135"/>
          <a:ext cx="11887201" cy="651505"/>
        </p:xfrm>
        <a:graphic>
          <a:graphicData uri="http://schemas.openxmlformats.org/drawingml/2006/table">
            <a:tbl>
              <a:tblPr/>
              <a:tblGrid>
                <a:gridCol w="11887201"/>
              </a:tblGrid>
              <a:tr h="651505">
                <a:tc>
                  <a:txBody>
                    <a:bodyPr/>
                    <a:lstStyle/>
                    <a:p>
                      <a:pPr algn="ctr" fontAlgn="ctr"/>
                      <a:r>
                        <a:rPr lang="ja-JP" altLang="en-US" sz="2700" b="0" i="0" u="none" strike="noStrike" dirty="0">
                          <a:solidFill>
                            <a:srgbClr val="FFFF00"/>
                          </a:solidFill>
                          <a:effectLst/>
                          <a:latin typeface="メイリオ"/>
                          <a:ea typeface="メイリオ"/>
                          <a:cs typeface="メイリオ"/>
                        </a:rPr>
                        <a:t>　</a:t>
                      </a:r>
                      <a:r>
                        <a:rPr lang="ja-JP" altLang="en-US" sz="2800" b="1" i="0" u="none" strike="noStrike"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メイリオ"/>
                          <a:ea typeface="メイリオ"/>
                          <a:cs typeface="メイリオ"/>
                        </a:rPr>
                        <a:t>ヨガと運動で気分スッキリ！</a:t>
                      </a:r>
                      <a:r>
                        <a:rPr lang="ja-JP" altLang="en-US" sz="2700" b="1" i="0" u="none" strike="noStrike" dirty="0">
                          <a:solidFill>
                            <a:srgbClr val="00B050"/>
                          </a:solidFill>
                          <a:effectLst/>
                          <a:latin typeface="AR P丸ゴシック体M"/>
                        </a:rPr>
                        <a:t>　</a:t>
                      </a:r>
                      <a:endParaRPr lang="ja-JP" altLang="en-US" sz="2700" b="1" i="0" u="none" strike="noStrike" dirty="0">
                        <a:solidFill>
                          <a:srgbClr val="77933C"/>
                        </a:solidFill>
                        <a:effectLst/>
                        <a:latin typeface="AR P丸ゴシック体M"/>
                      </a:endParaRPr>
                    </a:p>
                  </a:txBody>
                  <a:tcPr marL="9448" marR="9448" marT="9448" marB="0" anchor="ctr">
                    <a:lnL>
                      <a:noFill/>
                    </a:lnL>
                    <a:lnR>
                      <a:noFill/>
                    </a:lnR>
                    <a:lnT>
                      <a:noFill/>
                    </a:lnT>
                    <a:lnB>
                      <a:noFill/>
                    </a:lnB>
                  </a:tcPr>
                </a:tc>
              </a:tr>
            </a:tbl>
          </a:graphicData>
        </a:graphic>
      </p:graphicFrame>
      <p:sp>
        <p:nvSpPr>
          <p:cNvPr id="9" name="正方形/長方形 8"/>
          <p:cNvSpPr/>
          <p:nvPr/>
        </p:nvSpPr>
        <p:spPr>
          <a:xfrm>
            <a:off x="1283040" y="3952671"/>
            <a:ext cx="9529482" cy="3293209"/>
          </a:xfrm>
          <a:prstGeom prst="rect">
            <a:avLst/>
          </a:prstGeom>
        </p:spPr>
        <p:txBody>
          <a:bodyPr wrap="square">
            <a:spAutoFit/>
          </a:bodyPr>
          <a:lstStyle/>
          <a:p>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日　時</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t>3</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月</a:t>
            </a:r>
            <a:r>
              <a:rPr lang="en-US" altLang="ja-JP"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t>3</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日（日）</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10</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0</a:t>
            </a:r>
            <a:r>
              <a:rPr lang="en-US" altLang="ja-JP"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t>0</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12</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00</a:t>
            </a:r>
          </a:p>
          <a:p>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　　　　　　　　　</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or13</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00</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15</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00</a:t>
            </a:r>
            <a:endParaRPr lang="en-US" altLang="ja-JP" sz="2600" b="1" dirty="0">
              <a:solidFill>
                <a:srgbClr val="000000"/>
              </a:solidFill>
              <a:latin typeface="HGS創英角ﾎﾟｯﾌﾟ体" panose="040B0A00000000000000" pitchFamily="50" charset="-128"/>
              <a:ea typeface="HGS創英角ﾎﾟｯﾌﾟ体" panose="040B0A00000000000000" pitchFamily="50" charset="-128"/>
              <a:cs typeface="メイリオ"/>
            </a:endParaRPr>
          </a:p>
          <a:p>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場　所</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dios1</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番館</a:t>
            </a:r>
            <a:r>
              <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3F</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　パフォーマンスルーム</a:t>
            </a:r>
            <a:endPar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endParaRPr>
          </a:p>
          <a:p>
            <a:r>
              <a:rPr lang="ja-JP" altLang="en-US"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t>参加費</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：無料</a:t>
            </a:r>
            <a:endPar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endParaRPr>
          </a:p>
          <a:p>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持ち物：飲み物・タオル</a:t>
            </a:r>
            <a:r>
              <a:rPr lang="ja-JP" altLang="en-US"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t>　</a:t>
            </a: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 </a:t>
            </a:r>
            <a:r>
              <a:rPr lang="ja-JP" altLang="en-US"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t/>
            </a:r>
            <a:br>
              <a:rPr lang="ja-JP" altLang="en-US" sz="2600" b="1" dirty="0">
                <a:solidFill>
                  <a:srgbClr val="000000"/>
                </a:solidFill>
                <a:latin typeface="HGS創英角ﾎﾟｯﾌﾟ体" panose="040B0A00000000000000" pitchFamily="50" charset="-128"/>
                <a:ea typeface="HGS創英角ﾎﾟｯﾌﾟ体" panose="040B0A00000000000000" pitchFamily="50" charset="-128"/>
                <a:cs typeface="メイリオ"/>
              </a:rPr>
            </a:br>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服　装：動きやすければなんでも大丈夫です！</a:t>
            </a:r>
            <a:endPar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endParaRPr>
          </a:p>
          <a:p>
            <a:r>
              <a:rPr lang="ja-JP" altLang="en-US"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rPr>
              <a:t>担　当：坂本先生・岩田先生</a:t>
            </a:r>
            <a:endParaRPr lang="en-US" altLang="ja-JP" sz="2600" b="1" dirty="0" smtClean="0">
              <a:solidFill>
                <a:srgbClr val="000000"/>
              </a:solidFill>
              <a:latin typeface="HGS創英角ﾎﾟｯﾌﾟ体" panose="040B0A00000000000000" pitchFamily="50" charset="-128"/>
              <a:ea typeface="HGS創英角ﾎﾟｯﾌﾟ体" panose="040B0A00000000000000" pitchFamily="50" charset="-128"/>
              <a:cs typeface="メイリオ"/>
            </a:endParaRPr>
          </a:p>
          <a:p>
            <a:endParaRPr lang="ja-JP" altLang="en-US" sz="2600" b="1" dirty="0">
              <a:latin typeface="HGS創英角ﾎﾟｯﾌﾟ体" panose="040B0A00000000000000" pitchFamily="50" charset="-128"/>
              <a:ea typeface="HGS創英角ﾎﾟｯﾌﾟ体" panose="040B0A00000000000000" pitchFamily="50" charset="-128"/>
              <a:cs typeface="メイリオ"/>
            </a:endParaRPr>
          </a:p>
        </p:txBody>
      </p:sp>
      <p:pic>
        <p:nvPicPr>
          <p:cNvPr id="10" name="図 9" descr="stockfoto_グリン.jpg"/>
          <p:cNvPicPr>
            <a:picLocks noChangeAspect="1"/>
          </p:cNvPicPr>
          <p:nvPr/>
        </p:nvPicPr>
        <p:blipFill>
          <a:blip r:embed="rId3" cstate="print"/>
          <a:stretch>
            <a:fillRect/>
          </a:stretch>
        </p:blipFill>
        <p:spPr>
          <a:xfrm>
            <a:off x="9706708" y="87624"/>
            <a:ext cx="1153752" cy="946852"/>
          </a:xfrm>
          <a:prstGeom prst="rect">
            <a:avLst/>
          </a:prstGeom>
        </p:spPr>
      </p:pic>
      <p:sp>
        <p:nvSpPr>
          <p:cNvPr id="12" name="正方形/長方形 11"/>
          <p:cNvSpPr/>
          <p:nvPr/>
        </p:nvSpPr>
        <p:spPr>
          <a:xfrm>
            <a:off x="1039906" y="1413032"/>
            <a:ext cx="10076329" cy="2554545"/>
          </a:xfrm>
          <a:prstGeom prst="rect">
            <a:avLst/>
          </a:prstGeom>
          <a:solidFill>
            <a:srgbClr val="FFFFCC"/>
          </a:solidFill>
        </p:spPr>
        <p:style>
          <a:lnRef idx="1">
            <a:schemeClr val="accent6"/>
          </a:lnRef>
          <a:fillRef idx="2">
            <a:schemeClr val="accent6"/>
          </a:fillRef>
          <a:effectRef idx="1">
            <a:schemeClr val="accent6"/>
          </a:effectRef>
          <a:fontRef idx="minor">
            <a:schemeClr val="dk1"/>
          </a:fontRef>
        </p:style>
        <p:txBody>
          <a:bodyPr wrap="square">
            <a:spAutoFit/>
          </a:bodyPr>
          <a:lstStyle/>
          <a:p>
            <a:pPr fontAlgn="t"/>
            <a:r>
              <a:rPr lang="ja-JP" altLang="en-US" sz="2000" dirty="0" smtClean="0">
                <a:latin typeface="メイリオ"/>
                <a:ea typeface="メイリオ"/>
                <a:cs typeface="メイリオ"/>
              </a:rPr>
              <a:t>ヨガの呼吸法と運動をミックスさせて血液の巡りを良くしましょう！</a:t>
            </a:r>
            <a:endParaRPr lang="en-US" altLang="ja-JP" sz="2000" dirty="0" smtClean="0">
              <a:latin typeface="メイリオ"/>
              <a:ea typeface="メイリオ"/>
              <a:cs typeface="メイリオ"/>
            </a:endParaRPr>
          </a:p>
          <a:p>
            <a:pPr fontAlgn="t"/>
            <a:r>
              <a:rPr lang="ja-JP" altLang="en-US" sz="2000" dirty="0" smtClean="0">
                <a:latin typeface="メイリオ"/>
                <a:ea typeface="メイリオ"/>
                <a:cs typeface="メイリオ"/>
              </a:rPr>
              <a:t>有酸素運動をしている方は多いと思いますが、筋力を維持していくには無酸素運動（筋トレ）が必要です。「筋トレ」と聞くとしんどいと思われる方が多いと思いますが、日常生活の中で、誰でも取り入れられる運動がたくさんあります。そんな運動をみんなで楽しく行っていきます。</a:t>
            </a:r>
            <a:endParaRPr lang="en-US" altLang="ja-JP" sz="2000" dirty="0" smtClean="0">
              <a:latin typeface="メイリオ"/>
              <a:ea typeface="メイリオ"/>
              <a:cs typeface="メイリオ"/>
            </a:endParaRPr>
          </a:p>
          <a:p>
            <a:pPr fontAlgn="t"/>
            <a:r>
              <a:rPr lang="ja-JP" altLang="en-US" sz="2000" dirty="0" smtClean="0">
                <a:latin typeface="メイリオ"/>
                <a:ea typeface="メイリオ"/>
                <a:cs typeface="メイリオ"/>
              </a:rPr>
              <a:t>血流が良くなるのでリラックス</a:t>
            </a:r>
            <a:r>
              <a:rPr lang="ja-JP" altLang="en-US" sz="2000" dirty="0" smtClean="0">
                <a:latin typeface="メイリオ"/>
                <a:ea typeface="メイリオ"/>
                <a:cs typeface="メイリオ"/>
              </a:rPr>
              <a:t>効果あり！終わった</a:t>
            </a:r>
            <a:r>
              <a:rPr lang="ja-JP" altLang="en-US" sz="2000" dirty="0" smtClean="0">
                <a:latin typeface="メイリオ"/>
                <a:ea typeface="メイリオ"/>
                <a:cs typeface="メイリオ"/>
              </a:rPr>
              <a:t>頃には心も体もスッキリ</a:t>
            </a:r>
            <a:r>
              <a:rPr lang="ja-JP" altLang="en-US" sz="2000" dirty="0" smtClean="0">
                <a:latin typeface="メイリオ"/>
                <a:ea typeface="メイリオ"/>
                <a:cs typeface="メイリオ"/>
              </a:rPr>
              <a:t>！！</a:t>
            </a:r>
            <a:endParaRPr lang="en-US" altLang="ja-JP" sz="2000" dirty="0" smtClean="0">
              <a:latin typeface="メイリオ"/>
              <a:ea typeface="メイリオ"/>
              <a:cs typeface="メイリオ"/>
            </a:endParaRPr>
          </a:p>
          <a:p>
            <a:pPr fontAlgn="t"/>
            <a:r>
              <a:rPr lang="ja-JP" altLang="en-US" sz="2000" dirty="0" smtClean="0">
                <a:latin typeface="メイリオ"/>
                <a:ea typeface="メイリオ"/>
                <a:cs typeface="メイリオ"/>
              </a:rPr>
              <a:t>いつも</a:t>
            </a:r>
            <a:r>
              <a:rPr lang="ja-JP" altLang="en-US" sz="2000" dirty="0" smtClean="0">
                <a:latin typeface="メイリオ"/>
                <a:ea typeface="メイリオ"/>
                <a:cs typeface="メイリオ"/>
              </a:rPr>
              <a:t>よりグッスリ眠れること間違いなしです★</a:t>
            </a:r>
            <a:endParaRPr lang="en-US" altLang="ja-JP" sz="2000" dirty="0" smtClean="0">
              <a:latin typeface="メイリオ"/>
              <a:ea typeface="メイリオ"/>
              <a:cs typeface="メイリオ"/>
            </a:endParaRPr>
          </a:p>
          <a:p>
            <a:pPr fontAlgn="t"/>
            <a:r>
              <a:rPr lang="ja-JP" altLang="en-US" sz="2000" dirty="0" smtClean="0">
                <a:latin typeface="メイリオ"/>
                <a:ea typeface="メイリオ"/>
                <a:cs typeface="メイリオ"/>
              </a:rPr>
              <a:t>どなた様</a:t>
            </a:r>
            <a:r>
              <a:rPr lang="ja-JP" altLang="en-US" sz="2000" dirty="0" smtClean="0">
                <a:latin typeface="メイリオ"/>
                <a:ea typeface="メイリオ"/>
                <a:cs typeface="メイリオ"/>
              </a:rPr>
              <a:t>も参加可能です。</a:t>
            </a:r>
            <a:r>
              <a:rPr lang="ja-JP" altLang="en-US" sz="2000" dirty="0" smtClean="0">
                <a:latin typeface="メイリオ"/>
                <a:ea typeface="メイリオ"/>
                <a:cs typeface="メイリオ"/>
              </a:rPr>
              <a:t>ご興味がある方は受付で予約をお取り下さい。</a:t>
            </a:r>
            <a:endParaRPr lang="ja-JP" altLang="en-US" sz="2000" dirty="0">
              <a:latin typeface="メイリオ"/>
              <a:ea typeface="メイリオ"/>
              <a:cs typeface="メイリオ"/>
            </a:endParaRPr>
          </a:p>
        </p:txBody>
      </p:sp>
      <p:sp>
        <p:nvSpPr>
          <p:cNvPr id="7" name="正方形/長方形 6"/>
          <p:cNvSpPr/>
          <p:nvPr/>
        </p:nvSpPr>
        <p:spPr>
          <a:xfrm>
            <a:off x="1434356" y="61275"/>
            <a:ext cx="8831672" cy="1938992"/>
          </a:xfrm>
          <a:prstGeom prst="rect">
            <a:avLst/>
          </a:prstGeom>
          <a:noFill/>
        </p:spPr>
        <p:txBody>
          <a:bodyPr wrap="square" lIns="91440" tIns="45720" rIns="91440" bIns="45720">
            <a:spAutoFit/>
          </a:bodyPr>
          <a:lstStyle/>
          <a:p>
            <a:pPr algn="ctr"/>
            <a:r>
              <a:rPr lang="ja-JP" altLang="en-US" sz="6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第</a:t>
            </a:r>
            <a:r>
              <a:rPr lang="en-US" altLang="ja-JP"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3</a:t>
            </a:r>
            <a:r>
              <a:rPr lang="ja-JP" altLang="en-US" sz="6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回</a:t>
            </a:r>
            <a:r>
              <a:rPr lang="ja-JP" alt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　</a:t>
            </a:r>
            <a:r>
              <a:rPr lang="ja-JP" altLang="en-US" sz="6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心も体も健康に</a:t>
            </a:r>
            <a:endParaRPr lang="en-US" altLang="ja-JP" sz="60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a:p>
            <a:pPr algn="ctr"/>
            <a:endParaRPr lang="ja-JP" altLang="en-US" sz="60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1338522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しずく">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しずく</Template>
  <TotalTime>319</TotalTime>
  <Words>135</Words>
  <Application>Microsoft Office PowerPoint</Application>
  <PresentationFormat>ワイド画面</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P丸ゴシック体M</vt:lpstr>
      <vt:lpstr>HGS創英角ﾎﾟｯﾌﾟ体</vt:lpstr>
      <vt:lpstr>ＭＳ Ｐゴシック</vt:lpstr>
      <vt:lpstr>Tw Cen MT</vt:lpstr>
      <vt:lpstr>メイリオ</vt:lpstr>
      <vt:lpstr>Arial</vt:lpstr>
      <vt:lpstr>しずく</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Kitasenri Maeda-cl</dc:creator>
  <cp:lastModifiedBy>aiko.tanikase@gmail.com</cp:lastModifiedBy>
  <cp:revision>20</cp:revision>
  <cp:lastPrinted>2019-02-07T06:43:47Z</cp:lastPrinted>
  <dcterms:created xsi:type="dcterms:W3CDTF">2017-02-02T09:59:49Z</dcterms:created>
  <dcterms:modified xsi:type="dcterms:W3CDTF">2019-02-07T06:47:22Z</dcterms:modified>
</cp:coreProperties>
</file>